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509" r:id="rId3"/>
    <p:sldId id="508" r:id="rId4"/>
    <p:sldId id="505" r:id="rId6"/>
    <p:sldId id="506" r:id="rId7"/>
    <p:sldId id="549" r:id="rId8"/>
    <p:sldId id="518" r:id="rId9"/>
    <p:sldId id="517" r:id="rId10"/>
    <p:sldId id="521" r:id="rId11"/>
    <p:sldId id="536" r:id="rId12"/>
    <p:sldId id="524" r:id="rId13"/>
    <p:sldId id="522" r:id="rId14"/>
    <p:sldId id="533" r:id="rId15"/>
    <p:sldId id="525" r:id="rId16"/>
    <p:sldId id="526" r:id="rId17"/>
    <p:sldId id="527" r:id="rId18"/>
    <p:sldId id="528" r:id="rId19"/>
    <p:sldId id="529" r:id="rId20"/>
    <p:sldId id="534" r:id="rId21"/>
    <p:sldId id="537" r:id="rId22"/>
    <p:sldId id="535" r:id="rId23"/>
    <p:sldId id="50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4F3"/>
    <a:srgbClr val="BF95DF"/>
    <a:srgbClr val="9A6DD5"/>
    <a:srgbClr val="512886"/>
    <a:srgbClr val="9260D1"/>
    <a:srgbClr val="472274"/>
    <a:srgbClr val="D1B2E8"/>
    <a:srgbClr val="F7F3FC"/>
    <a:srgbClr val="F1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87724" autoAdjust="0"/>
  </p:normalViewPr>
  <p:slideViewPr>
    <p:cSldViewPr>
      <p:cViewPr varScale="1">
        <p:scale>
          <a:sx n="74" d="100"/>
          <a:sy n="74" d="100"/>
        </p:scale>
        <p:origin x="1229" y="82"/>
      </p:cViewPr>
      <p:guideLst>
        <p:guide orient="horz" pos="2069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2" y="-90"/>
      </p:cViewPr>
      <p:guideLst>
        <p:guide orient="horz" pos="275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499799625424515"/>
          <c:y val="0.1249171850465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53690715112506"/>
          <c:y val="0.1077525075244"/>
          <c:w val="0.909545842537743"/>
          <c:h val="0.7749347727676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131665465291216"/>
                  <c:y val="0.068235665698449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7c12d244-9935-4e27-9658-2ea6baa31b4f}" type="CATEGORYNAME">
                      <a:t>[CATEGORY NAME]</a:t>
                    </a:fld>
                    <a:r>
                      <a:t>,</a:t>
                    </a:r>
                    <a:fld id="{b9750f14-d729-4f45-8dc0-5cd380882b11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6586"/>
                        <a:gd name="adj2" fmla="val 5020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0984120907222908"/>
                      <c:h val="0.13803434082219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756043770858749"/>
                  <c:y val="-5.00474493247858e-1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3ac92f2-5e1b-4493-8c08-f4a48693cef2}" type="CATEGORYNAME">
                      <a:t>[CATEGORY NAME]</a:t>
                    </a:fld>
                    <a:r>
                      <a:t>,</a:t>
                    </a:r>
                    <a:fld id="{e0205535-e4fc-46ee-9516-b019d5626680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3970"/>
                        <a:gd name="adj2" fmla="val 7546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30372123736569"/>
          <c:y val="0.120115265945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04541574622573"/>
          <c:y val="0.0556132821517915"/>
          <c:w val="0.909545842537743"/>
          <c:h val="0.824072836108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0386011631021261"/>
                  <c:y val="-0.046408170933395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67ccef4c-a875-4d33-8b1d-283a44d5f4db}" type="CATEGORYNAME">
                      <a:t>[CATEGORY NAME]</a:t>
                    </a:fld>
                    <a:r>
                      <a:t>,</a:t>
                    </a:r>
                    <a:fld id="{d4f49bef-c35d-4014-b26b-c9e5a580b6dc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2833"/>
                        <a:gd name="adj2" fmla="val 12827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0870164713060696"/>
                      <c:h val="0.11870260036223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756043770858749"/>
                  <c:y val="-5.00474493247858e-1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2b93d1a3-3417-4c9e-8969-728464864963}" type="CATEGORYNAME">
                      <a:t>[CATEGORY NAME]</a:t>
                    </a:fld>
                    <a:r>
                      <a:t>,</a:t>
                    </a:r>
                    <a:fld id="{57324d72-0263-4719-af17-3802b394aa0b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3970"/>
                        <a:gd name="adj2" fmla="val 7546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2"/>
              <c:layout>
                <c:manualLayout>
                  <c:x val="-0.0872358197144711"/>
                  <c:y val="-0.0054597848156936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b7fe126a-4c88-426f-8da4-cc028d64595f}" type="CATEGORYNAME">
                      <a:t>[CATEGORY NAME]</a:t>
                    </a:fld>
                    <a:r>
                      <a:t>,</a:t>
                    </a:r>
                    <a:fld id="{09db35a2-c66b-4602-8d86-f7a845503dd0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11897"/>
                        <a:gd name="adj2" fmla="val 86205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19</c:v>
                </c:pt>
                <c:pt idx="2">
                  <c:v>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0.0726965164287258"/>
                  <c:y val="-0.0764369874197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0f3197e9-c687-460e-9f32-7a99216f1db8}" type="CATEGORYNAME">
                      <a:t>[CATEGORY NAME]</a:t>
                    </a:fld>
                    <a:r>
                      <a:t>,</a:t>
                    </a:r>
                    <a:fld id="{a30d57fd-f5f5-4d59-a754-fe4368c8aa91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98841"/>
                        <a:gd name="adj2" fmla="val 143683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229067066715"/>
          <c:y val="0.0168599874725882"/>
          <c:w val="0.517709253985401"/>
          <c:h val="0.0802349949800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30372123736569"/>
          <c:y val="0.1201152659452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04541574622573"/>
          <c:y val="0.0556132821517915"/>
          <c:w val="0.909545842537743"/>
          <c:h val="0.824072836108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0537953076745541"/>
                  <c:y val="-0.057327740564782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ed037dbe-fae7-464b-a83d-aaff039e7e6a}" type="CATEGORYNAME">
                      <a:t>[CATEGORY NAME]</a:t>
                    </a:fld>
                    <a:r>
                      <a:t>,</a:t>
                    </a:r>
                    <a:fld id="{ba6ad69d-3a3a-48fa-aedf-112bd734a1d9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2833"/>
                        <a:gd name="adj2" fmla="val 12827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0566281821612136"/>
                      <c:h val="0.0968634610994631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756043770858749"/>
                  <c:y val="-5.00474493247858e-1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2e65c14e-cce4-4fdc-aa7a-167a93ed4b33}" type="CATEGORYNAME">
                      <a:t>[CATEGORY NAME]</a:t>
                    </a:fld>
                    <a:r>
                      <a:t>,</a:t>
                    </a:r>
                    <a:fld id="{4592128f-73ee-4565-82a2-3cc4702be7f3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03970"/>
                        <a:gd name="adj2" fmla="val 7546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2"/>
              <c:layout>
                <c:manualLayout>
                  <c:x val="-0.0872358197144711"/>
                  <c:y val="-0.0054597848156936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eb170f29-cec5-4694-a265-54c32d7c7085}" type="CATEGORYNAME">
                      <a:t>[CATEGORY NAME]</a:t>
                    </a:fld>
                    <a:r>
                      <a:t>,</a:t>
                    </a:r>
                    <a:fld id="{16d9660b-66c1-4688-af69-3a6777179b1a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11897"/>
                        <a:gd name="adj2" fmla="val 86205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3"/>
              <c:layout>
                <c:manualLayout>
                  <c:x val="-0.0436179098572356"/>
                  <c:y val="-0.054597848156935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12d6d88-a26a-4c20-8e50-e63bc6279032}" type="CATEGORYNAME">
                      <a:t>[CATEGORY NAME]</a:t>
                    </a:fld>
                    <a:r>
                      <a:t>,</a:t>
                    </a:r>
                    <a:fld id="{572d79dd-279b-4165-b942-cf7b88b9341a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0145"/>
                        <a:gd name="adj2" fmla="val 13455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19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0.0726965164287258"/>
                  <c:y val="-0.0764369874197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533e6aab-c02b-481d-b86b-a0a81f76f512}" type="CATEGORYNAME">
                      <a:t>[CATEGORY NAME]</a:t>
                    </a:fld>
                    <a:r>
                      <a:t>,</a:t>
                    </a:r>
                    <a:fld id="{481704db-b6f9-4b9a-94c8-5dceb8199858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98841"/>
                        <a:gd name="adj2" fmla="val 143683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3"/>
              <c:layout>
                <c:manualLayout>
                  <c:x val="0.0494336311715334"/>
                  <c:y val="-0.054597848156935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b0b36ea4-d4bf-4b28-bac6-27eca9dc6938}" type="CATEGORYNAME">
                      <a:t>[CATEGORY NAME]</a:t>
                    </a:fld>
                    <a:r>
                      <a:t>,</a:t>
                    </a:r>
                    <a:fld id="{316703fb-0477-4dff-a296-9880851361aa}" type="VALUE">
                      <a:t>[VALUE]</a:t>
                    </a:fld>
                    <a:endParaRPr lang="en-US" altLang="zh-CN" b="0" i="0" u="none" strike="noStrike" baseline="0" smtClean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9420"/>
                        <a:gd name="adj2" fmla="val 139385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26</c:v>
                </c:pt>
                <c:pt idx="3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229067066715"/>
          <c:y val="0.0168599874725882"/>
          <c:w val="0.517709253985401"/>
          <c:h val="0.0802349949800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对此，可以将DSP汇编指令MAC封装后替换原有的乘加函数接口，使得整个运算过程直接进行32位的乘和累加，将结果以64位形式保存在ACC高低寄存器中。在所有累加都完成后，通过读ACC寄存器的高位将最后读出并进行裁剪。使用此方法，单任务运行时解码一帧所需时间从约32ms，降低到约19ms。加速效果比较明显，而且所得的计算精度相比之前没有任何损失。已经可以单任务实现音乐的连续播放，但资源消耗仍然比较大，在多任务运行，特别是开始下载在线音乐文件时，由于需要实时接收数据，依然会出现解码不及时音乐卡顿的现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核心代码内联汇编实现，所有变量只在内存里加载一次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通过修改底层配置，理论上最高网速可达</a:t>
            </a:r>
            <a:r>
              <a:rPr lang="en-US" altLang="zh-CN"/>
              <a:t>105KB/s</a:t>
            </a:r>
            <a:r>
              <a:rPr lang="zh-CN" altLang="en-US"/>
              <a:t>，但下载速度受限于外网提供的带宽，经过多次测试，网速最低值于</a:t>
            </a:r>
            <a:r>
              <a:rPr lang="en-US" altLang="zh-CN"/>
              <a:t>5KB/s</a:t>
            </a:r>
            <a:r>
              <a:rPr lang="zh-CN" altLang="en-US"/>
              <a:t>到</a:t>
            </a:r>
            <a:r>
              <a:rPr lang="en-US" altLang="zh-CN"/>
              <a:t>30KB/s</a:t>
            </a:r>
            <a:r>
              <a:rPr lang="zh-CN" altLang="en-US"/>
              <a:t>之间，最高值位于</a:t>
            </a:r>
            <a:r>
              <a:rPr lang="en-US" altLang="zh-CN"/>
              <a:t>70KB/s</a:t>
            </a:r>
            <a:r>
              <a:rPr lang="zh-CN" altLang="en-US"/>
              <a:t>到</a:t>
            </a:r>
            <a:r>
              <a:rPr lang="en-US" altLang="zh-CN"/>
              <a:t>105KB/s</a:t>
            </a:r>
            <a:r>
              <a:rPr lang="zh-CN" altLang="en-US"/>
              <a:t>之间，平均值在</a:t>
            </a:r>
            <a:r>
              <a:rPr lang="en-US" altLang="zh-CN"/>
              <a:t>50KB/s</a:t>
            </a:r>
            <a:r>
              <a:rPr lang="zh-CN" altLang="en-US"/>
              <a:t>到</a:t>
            </a:r>
            <a:r>
              <a:rPr lang="en-US" altLang="zh-CN"/>
              <a:t>80KB/s</a:t>
            </a:r>
            <a:r>
              <a:rPr lang="zh-CN" altLang="en-US"/>
              <a:t>之间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高成本智能音箱的大部分功能，我们都可以以此小成本实现！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r>
              <a:rPr lang="zh-CN" altLang="en-US" sz="800" dirty="0" smtClean="0"/>
              <a:t>系统结构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由于我们的EMSK开发板的版本为2.3，其不具有用于音频数据输出的I2S的外设接口，因此，我们需要利用DMA的辅助，通过SPI Master外设将解码后产生的大量音频信号输出，再通过一块外置的FPGA芯片，将SPI数据转换成为音频D/A芯片能够识别的I2S数据。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在两个协议之间需要加入一个异步FIFO作为缓冲，并输出FIFO即将装满和即将耗空的标志信号，用于终止和恢复SPI发送，并保证SPI的传输速度在大部分情况下是快于I2S的。这样，才能保证系统稳定工作。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本设计中使用的MP3解码库，是由Github上使用BSD协议开源的Walkgeek mp3软件解码库修改裁剪而来。开发者需要向解码库输入接口提供mp3压缩音频数据缓冲区的指针，解码完成后，将可以得到下次解码起始点的偏移量，以及一帧以“左声道+右声道”格式放置的，可以直接送至音频D/A播放26ms的原始音频数据。由软件解码获得的原始音频数据需要送至SPI外设，从而发送到SPI-I2S数据协议转换电路。如果这部分工作由处理器完成，将会耗费大量的处理器资源。因此使用DMA代替处理器进行数据搬运将会是一个很好的选择。</a:t>
            </a:r>
            <a:endParaRPr lang="zh-CN" altLang="en-US"/>
          </a:p>
          <a:p>
            <a:r>
              <a:rPr lang="zh-CN" altLang="en-US"/>
              <a:t>通过申请两个相同大小的解压音频数据缓冲区，我们可以使用Ping-pong方法交替完成解码和发送。即在发送A缓冲区中的数据的同时进行下一帧的解码，将解码得到的数据放入B缓冲区中。下次则反过来，发送B缓冲区的数据，解码数据放入A缓冲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优化运算之前，对解码运算中各部分函数运行时间的分析可知，大部分时间耗费在32位乘及累加运算中：原函数为了保证解码精度，防止运算过程中的溢出，采用了将32位扩展为64位数据进行运算，再将最后结果取高32位，进行最后的裁剪和输出的运算方法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000"/>
            </a:lvl1pPr>
            <a:lvl2pPr marL="457200" indent="-227330">
              <a:buFont typeface="Arial" panose="020B0604020202020204" pitchFamily="34" charset="0"/>
              <a:buChar char="–"/>
              <a:defRPr sz="1800" baseline="0"/>
            </a:lvl2pPr>
            <a:lvl3pPr marL="690880" indent="-236855">
              <a:buFont typeface="Arial" panose="020B0604020202020204" pitchFamily="34" charset="0"/>
              <a:buChar char="–"/>
              <a:tabLst>
                <a:tab pos="690245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>
            <a:fillRect/>
          </a:stretch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5.png"/><Relationship Id="rId25" Type="http://schemas.openxmlformats.org/officeDocument/2006/relationships/image" Target="../media/image8.png"/><Relationship Id="rId24" Type="http://schemas.openxmlformats.org/officeDocument/2006/relationships/image" Target="../media/image4.pn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180" indent="-17018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855" indent="-176530" algn="l" defTabSz="568325" rtl="0" eaLnBrk="1" latinLnBrk="0" hangingPunct="1">
        <a:spcBef>
          <a:spcPts val="600"/>
        </a:spcBef>
        <a:buFont typeface="Arial" panose="020B0604020202020204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35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43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5226" y="-889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en-US" altLang="zh-CN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706343" y="923213"/>
            <a:ext cx="2017759" cy="1036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/>
              <a:t>ESP8266</a:t>
            </a:r>
            <a:endParaRPr lang="en-US" altLang="zh-CN" dirty="0" smtClean="0"/>
          </a:p>
          <a:p>
            <a:pPr algn="r"/>
            <a:r>
              <a:rPr lang="en-US" altLang="zh-CN" dirty="0" err="1" smtClean="0"/>
              <a:t>Wifi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6" y="-123190"/>
            <a:ext cx="4093748" cy="887095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 rot="5400000">
            <a:off x="4081717" y="605103"/>
            <a:ext cx="296761" cy="21523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71" y="2473403"/>
            <a:ext cx="7885430" cy="401447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 rot="16200000">
            <a:off x="4062348" y="140382"/>
            <a:ext cx="335499" cy="215230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19826" y="310840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网络音乐</a:t>
            </a:r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913476" y="429077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本地音乐</a:t>
            </a:r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rot="14220000">
            <a:off x="2553046" y="389453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 rot="18060000">
            <a:off x="2593686" y="311475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088351" y="3051888"/>
            <a:ext cx="738505" cy="18916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音频解码</a:t>
            </a:r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4383135" y="4075956"/>
            <a:ext cx="1128396" cy="4674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586283" y="2910413"/>
            <a:ext cx="886161" cy="30260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SPI-I2S</a:t>
            </a:r>
            <a:r>
              <a:rPr lang="zh-CN" altLang="en-US" dirty="0"/>
              <a:t>转换电路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4372957" y="3584180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音频输出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913476" y="5337888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显示控制</a:t>
            </a:r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6589186" y="4100454"/>
            <a:ext cx="1068307" cy="4744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7675592" y="2910413"/>
            <a:ext cx="767079" cy="30203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播放电路</a:t>
            </a:r>
            <a:endParaRPr lang="zh-CN"/>
          </a:p>
        </p:txBody>
      </p:sp>
      <p:sp>
        <p:nvSpPr>
          <p:cNvPr id="48" name="矩形 47"/>
          <p:cNvSpPr/>
          <p:nvPr/>
        </p:nvSpPr>
        <p:spPr>
          <a:xfrm>
            <a:off x="848707" y="2605483"/>
            <a:ext cx="3426546" cy="37115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52225" y="5903068"/>
            <a:ext cx="2378394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ARC EM Starter Kit</a:t>
            </a:r>
            <a:endParaRPr lang="zh-CN" altLang="en-US" sz="2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404151" y="6077571"/>
            <a:ext cx="215155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dirty="0" err="1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Rhythm</a:t>
            </a:r>
            <a:r>
              <a:rPr lang="zh-CN" altLang="en-US" sz="2000" dirty="0" smtClean="0">
                <a:sym typeface="+mn-ea"/>
              </a:rPr>
              <a:t>网络音箱</a:t>
            </a:r>
            <a:endParaRPr lang="zh-CN" altLang="en-US" sz="20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6758" y="932367"/>
            <a:ext cx="1450578" cy="108696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66" y="954908"/>
            <a:ext cx="916305" cy="1064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5503" y="1844846"/>
            <a:ext cx="10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爬取音乐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652613" y="768145"/>
            <a:ext cx="13531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 smtClean="0"/>
              <a:t>HTTP</a:t>
            </a:r>
            <a:r>
              <a:rPr lang="zh-CN" altLang="en-US" sz="1700" dirty="0" smtClean="0"/>
              <a:t>方法</a:t>
            </a:r>
            <a:endParaRPr lang="zh-CN" altLang="en-US" sz="1700" dirty="0"/>
          </a:p>
        </p:txBody>
      </p:sp>
      <p:sp>
        <p:nvSpPr>
          <p:cNvPr id="34" name="文本框 33"/>
          <p:cNvSpPr txBox="1"/>
          <p:nvPr/>
        </p:nvSpPr>
        <p:spPr>
          <a:xfrm>
            <a:off x="5576758" y="2537448"/>
            <a:ext cx="90011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FPGA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580994" y="4700278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SPI</a:t>
            </a:r>
            <a:endParaRPr lang="zh-CN" altLang="en-US" sz="2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735578" y="4649417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I2S</a:t>
            </a:r>
            <a:endParaRPr lang="zh-CN" altLang="en-US" sz="2000" dirty="0"/>
          </a:p>
        </p:txBody>
      </p:sp>
      <p:sp>
        <p:nvSpPr>
          <p:cNvPr id="3" name="上下箭头 2"/>
          <p:cNvSpPr/>
          <p:nvPr/>
        </p:nvSpPr>
        <p:spPr>
          <a:xfrm>
            <a:off x="1377948" y="2181757"/>
            <a:ext cx="366456" cy="814073"/>
          </a:xfrm>
          <a:prstGeom prst="upDown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667743" y="2126280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/>
              <a:t>串口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18" y="5008641"/>
            <a:ext cx="1289969" cy="922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8" y="5100388"/>
            <a:ext cx="906611" cy="9066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1" y="1101712"/>
            <a:ext cx="729619" cy="71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4" y="-228600"/>
            <a:ext cx="6685916" cy="1143000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395605" y="852667"/>
            <a:ext cx="1680210" cy="11255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SPI</a:t>
            </a:r>
            <a:r>
              <a:rPr lang="zh-CN" altLang="en-US"/>
              <a:t>数据输入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5443" y="2459207"/>
            <a:ext cx="1733550" cy="106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FIFO</a:t>
            </a:r>
            <a:r>
              <a:rPr lang="zh-CN" altLang="en-US" dirty="0"/>
              <a:t>缓冲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5400000">
            <a:off x="926731" y="2028621"/>
            <a:ext cx="617958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{VKGT4JCXZ1FX(191MM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296997"/>
            <a:ext cx="6184900" cy="1768137"/>
          </a:xfrm>
          <a:prstGeom prst="rect">
            <a:avLst/>
          </a:prstGeom>
        </p:spPr>
      </p:pic>
      <p:pic>
        <p:nvPicPr>
          <p:cNvPr id="13" name="图片 12" descr="N}~[5Y{NJKI1O_W)JPF_)$J"/>
          <p:cNvPicPr>
            <a:picLocks noChangeAspect="1"/>
          </p:cNvPicPr>
          <p:nvPr/>
        </p:nvPicPr>
        <p:blipFill rotWithShape="1">
          <a:blip r:embed="rId2"/>
          <a:srcRect t="1" b="-32337"/>
          <a:stretch>
            <a:fillRect/>
          </a:stretch>
        </p:blipFill>
        <p:spPr>
          <a:xfrm>
            <a:off x="2514600" y="760703"/>
            <a:ext cx="5523230" cy="23555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09800" y="2786348"/>
            <a:ext cx="609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作用：匹配</a:t>
            </a:r>
            <a:r>
              <a:rPr lang="en-US" altLang="zh-CN" dirty="0" smtClean="0"/>
              <a:t>SPI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I2S</a:t>
            </a:r>
            <a:r>
              <a:rPr lang="zh-CN" altLang="en-US" dirty="0" smtClean="0"/>
              <a:t>之间不同的传输速度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395605" y="3910878"/>
            <a:ext cx="1733550" cy="11600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I2S</a:t>
            </a:r>
            <a:r>
              <a:rPr lang="zh-CN" altLang="en-US" dirty="0"/>
              <a:t>数据输出</a:t>
            </a:r>
            <a:endParaRPr lang="zh-CN" altLang="en-US" dirty="0"/>
          </a:p>
        </p:txBody>
      </p:sp>
      <p:pic>
        <p:nvPicPr>
          <p:cNvPr id="15" name="图片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68" y="5076840"/>
            <a:ext cx="5544185" cy="1754765"/>
          </a:xfrm>
          <a:prstGeom prst="rect">
            <a:avLst/>
          </a:prstGeom>
          <a:ln>
            <a:noFill/>
          </a:ln>
        </p:spPr>
      </p:pic>
      <p:sp>
        <p:nvSpPr>
          <p:cNvPr id="41" name="右箭头 40"/>
          <p:cNvSpPr/>
          <p:nvPr/>
        </p:nvSpPr>
        <p:spPr>
          <a:xfrm rot="5400000">
            <a:off x="929432" y="3544284"/>
            <a:ext cx="636686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5443" y="5657450"/>
            <a:ext cx="142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12886"/>
                </a:solidFill>
              </a:rPr>
              <a:t>SPI-I2S</a:t>
            </a:r>
            <a:r>
              <a:rPr lang="zh-CN" altLang="en-US" dirty="0" smtClean="0">
                <a:solidFill>
                  <a:srgbClr val="512886"/>
                </a:solidFill>
              </a:rPr>
              <a:t>转换电路设计图：</a:t>
            </a:r>
            <a:endParaRPr lang="zh-CN" altLang="en-US" dirty="0">
              <a:solidFill>
                <a:srgbClr val="51288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200"/>
            <a:ext cx="1278305" cy="12783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86399" y="189202"/>
            <a:ext cx="346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SPI-I2S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协议转换电路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1851025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3200" y="1524000"/>
            <a:ext cx="1066800" cy="19812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2230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SPI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978910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43145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I2S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43200" y="34290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51325" y="324485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51325" y="152400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73775" y="1524000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电平复位</a:t>
            </a:r>
            <a:endParaRPr lang="zh-CN" altLang="en-US"/>
          </a:p>
        </p:txBody>
      </p:sp>
      <p:cxnSp>
        <p:nvCxnSpPr>
          <p:cNvPr id="16" name="肘形连接符 15"/>
          <p:cNvCxnSpPr/>
          <p:nvPr/>
        </p:nvCxnSpPr>
        <p:spPr>
          <a:xfrm>
            <a:off x="6473190" y="202247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73775" y="2681605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电平置位</a:t>
            </a:r>
            <a:endParaRPr lang="zh-CN" altLang="en-US"/>
          </a:p>
        </p:txBody>
      </p:sp>
      <p:cxnSp>
        <p:nvCxnSpPr>
          <p:cNvPr id="18" name="肘形连接符 17"/>
          <p:cNvCxnSpPr/>
          <p:nvPr/>
        </p:nvCxnSpPr>
        <p:spPr>
          <a:xfrm flipH="1">
            <a:off x="6402705" y="304990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79792" y="4034155"/>
            <a:ext cx="77222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 err="1"/>
              <a:t>v</a:t>
            </a:r>
            <a:r>
              <a:rPr lang="en-US" altLang="zh-CN" baseline="-25000" dirty="0" err="1"/>
              <a:t>SPI</a:t>
            </a:r>
            <a:r>
              <a:rPr lang="en-US" altLang="zh-CN" dirty="0"/>
              <a:t>&gt;v</a:t>
            </a:r>
            <a:r>
              <a:rPr lang="en-US" altLang="zh-CN" baseline="-25000" dirty="0"/>
              <a:t>I2S</a:t>
            </a:r>
            <a:r>
              <a:rPr lang="en-US" altLang="zh-CN" dirty="0"/>
              <a:t>,FIFO</a:t>
            </a:r>
            <a:r>
              <a:rPr lang="zh-CN" altLang="en-US" dirty="0"/>
              <a:t>缓冲区必将填满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将填满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电平复位，</a:t>
            </a:r>
            <a:r>
              <a:rPr lang="en-US" altLang="zh-CN" dirty="0"/>
              <a:t>Music </a:t>
            </a:r>
            <a:r>
              <a:rPr lang="en-US" altLang="zh-CN" dirty="0" smtClean="0"/>
              <a:t>Task</a:t>
            </a:r>
            <a:r>
              <a:rPr lang="zh-CN" altLang="en-US" dirty="0"/>
              <a:t>挂起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r>
              <a:rPr lang="zh-CN" altLang="en-US" dirty="0"/>
              <a:t>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中止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Net Task</a:t>
            </a:r>
            <a:r>
              <a:rPr lang="zh-CN" altLang="en-US" dirty="0"/>
              <a:t>开始</a:t>
            </a:r>
            <a:r>
              <a:rPr lang="zh-CN" altLang="en-US" dirty="0" smtClean="0"/>
              <a:t>执行。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电平置位，</a:t>
            </a:r>
            <a:r>
              <a:rPr lang="en-US" altLang="zh-CN" dirty="0">
                <a:sym typeface="+mn-ea"/>
              </a:rPr>
              <a:t>Music </a:t>
            </a:r>
            <a:r>
              <a:rPr lang="en-US" altLang="zh-CN" dirty="0" smtClean="0">
                <a:sym typeface="+mn-ea"/>
              </a:rPr>
              <a:t>Task</a:t>
            </a:r>
            <a:r>
              <a:rPr lang="zh-CN" altLang="en-US" dirty="0" smtClean="0">
                <a:sym typeface="+mn-ea"/>
              </a:rPr>
              <a:t>恢复，</a:t>
            </a:r>
            <a:r>
              <a:rPr lang="en-US" altLang="zh-CN" dirty="0" smtClean="0">
                <a:sym typeface="+mn-ea"/>
              </a:rPr>
              <a:t>mp3</a:t>
            </a:r>
            <a:r>
              <a:rPr lang="zh-CN" altLang="en-US" dirty="0" smtClean="0"/>
              <a:t>解码与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继续</a:t>
            </a:r>
            <a:r>
              <a:rPr lang="zh-CN" altLang="en-US" dirty="0" smtClean="0"/>
              <a:t>执行。</a:t>
            </a:r>
            <a:endParaRPr lang="zh-CN" altLang="en-US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7400" y="19746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外部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FIFO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控制流程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25 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-0.244352 L 0.000069 0.005648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bldLvl="0" animBg="1"/>
      <p:bldP spid="7" grpId="3" bldLvl="0" animBg="1"/>
      <p:bldP spid="9" grpId="0"/>
      <p:bldP spid="9" grpId="1"/>
      <p:bldP spid="2" grpId="1"/>
      <p:bldP spid="3" grpId="0"/>
      <p:bldP spid="3" grpId="1"/>
      <p:bldP spid="14" grpId="0"/>
      <p:bldP spid="14" grpId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右箭头 40"/>
          <p:cNvSpPr/>
          <p:nvPr/>
        </p:nvSpPr>
        <p:spPr>
          <a:xfrm>
            <a:off x="3353608" y="5737784"/>
            <a:ext cx="244792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517188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软件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964093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  <a:r>
              <a:rPr lang="zh-CN" altLang="en-US"/>
              <a:t>传输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632401" y="2191863"/>
          <a:ext cx="2814723" cy="47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47"/>
                <a:gridCol w="312747"/>
                <a:gridCol w="312747"/>
                <a:gridCol w="312747"/>
                <a:gridCol w="312747"/>
                <a:gridCol w="312747"/>
                <a:gridCol w="312747"/>
                <a:gridCol w="312747"/>
                <a:gridCol w="312747"/>
              </a:tblGrid>
              <a:tr h="4732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38893" y="1720120"/>
            <a:ext cx="252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mp3</a:t>
            </a:r>
            <a:r>
              <a:rPr lang="zh-CN" altLang="en-US" sz="1600" dirty="0"/>
              <a:t>压缩音频数据</a:t>
            </a:r>
            <a:r>
              <a:rPr lang="zh-CN" altLang="en-US" sz="1600" dirty="0" smtClean="0"/>
              <a:t>缓冲区</a:t>
            </a:r>
            <a:endParaRPr lang="zh-CN" altLang="en-US" sz="16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053447" y="2657439"/>
            <a:ext cx="0" cy="486532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1303596" y="2677257"/>
            <a:ext cx="1099333" cy="3911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626618" y="2665160"/>
            <a:ext cx="1366" cy="524038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713" y="3097804"/>
            <a:ext cx="105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开始指针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699406" y="3046161"/>
            <a:ext cx="110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偏移指针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219067" y="3143971"/>
            <a:ext cx="125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解码后传输指针偏移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/>
          <p:nvPr/>
        </p:nvGraphicFramePr>
        <p:xfrm>
          <a:off x="4785880" y="2032356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altLang="zh-CN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736860" y="1751686"/>
            <a:ext cx="1263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解码算法</a:t>
            </a:r>
            <a:endParaRPr lang="zh-CN" altLang="en-US" sz="1600"/>
          </a:p>
        </p:txBody>
      </p:sp>
      <p:sp>
        <p:nvSpPr>
          <p:cNvPr id="26" name="右箭头 25"/>
          <p:cNvSpPr/>
          <p:nvPr/>
        </p:nvSpPr>
        <p:spPr>
          <a:xfrm>
            <a:off x="3915295" y="203235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119110" y="3294380"/>
            <a:ext cx="115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SPI</a:t>
            </a:r>
            <a:r>
              <a:rPr lang="zh-CN" altLang="en-US" sz="1600"/>
              <a:t>发送</a:t>
            </a:r>
            <a:endParaRPr lang="zh-CN" altLang="en-US" sz="1600"/>
          </a:p>
        </p:txBody>
      </p:sp>
      <p:sp>
        <p:nvSpPr>
          <p:cNvPr id="31" name="文本框 30"/>
          <p:cNvSpPr txBox="1"/>
          <p:nvPr/>
        </p:nvSpPr>
        <p:spPr>
          <a:xfrm>
            <a:off x="4785880" y="1751686"/>
            <a:ext cx="271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解码后</a:t>
            </a:r>
            <a:r>
              <a:rPr lang="en-US" altLang="zh-CN" sz="1600" dirty="0" smtClean="0"/>
              <a:t>PCM</a:t>
            </a:r>
            <a:r>
              <a:rPr lang="zh-CN" altLang="en-US" sz="1600" dirty="0" smtClean="0"/>
              <a:t>数据缓冲</a:t>
            </a:r>
            <a:r>
              <a:rPr lang="en-US" altLang="zh-CN" sz="1600" dirty="0"/>
              <a:t>A</a:t>
            </a:r>
            <a:endParaRPr lang="en-US" altLang="zh-CN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4805679" y="3218180"/>
            <a:ext cx="301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</a:t>
            </a:r>
            <a:r>
              <a:rPr lang="en-US" altLang="zh-CN" sz="1600" dirty="0"/>
              <a:t>PCM</a:t>
            </a:r>
            <a:r>
              <a:rPr lang="zh-CN" altLang="en-US" sz="1600" dirty="0"/>
              <a:t>数据</a:t>
            </a:r>
            <a:r>
              <a:rPr lang="zh-CN" altLang="en-US" sz="1600" dirty="0" smtClean="0"/>
              <a:t>缓冲</a:t>
            </a:r>
            <a:r>
              <a:rPr lang="en-US" altLang="zh-CN" sz="1600" dirty="0" smtClean="0"/>
              <a:t>B</a:t>
            </a:r>
            <a:endParaRPr lang="en-US" altLang="zh-CN" sz="1600" dirty="0"/>
          </a:p>
        </p:txBody>
      </p:sp>
      <p:graphicFrame>
        <p:nvGraphicFramePr>
          <p:cNvPr id="33" name="表格 32"/>
          <p:cNvGraphicFramePr/>
          <p:nvPr/>
        </p:nvGraphicFramePr>
        <p:xfrm>
          <a:off x="4864100" y="3555365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  <a:endParaRPr lang="zh-CN" altLang="en-US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altLang="zh-CN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93065" y="1295401"/>
            <a:ext cx="3356610" cy="3030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49675" y="3249930"/>
            <a:ext cx="1263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解码算法</a:t>
            </a:r>
            <a:endParaRPr lang="zh-CN" altLang="en-US" sz="1600"/>
          </a:p>
        </p:txBody>
      </p:sp>
      <p:sp>
        <p:nvSpPr>
          <p:cNvPr id="43" name="文本框 42"/>
          <p:cNvSpPr txBox="1"/>
          <p:nvPr/>
        </p:nvSpPr>
        <p:spPr>
          <a:xfrm>
            <a:off x="7987030" y="1741805"/>
            <a:ext cx="115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SPI</a:t>
            </a:r>
            <a:r>
              <a:rPr lang="zh-CN" altLang="en-US" sz="1600" dirty="0"/>
              <a:t>发送</a:t>
            </a:r>
            <a:endParaRPr lang="zh-CN" altLang="en-US" sz="1600" dirty="0"/>
          </a:p>
        </p:txBody>
      </p:sp>
      <p:sp>
        <p:nvSpPr>
          <p:cNvPr id="44" name="右箭头 43"/>
          <p:cNvSpPr/>
          <p:nvPr/>
        </p:nvSpPr>
        <p:spPr>
          <a:xfrm>
            <a:off x="8214995" y="3587115"/>
            <a:ext cx="47815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69230" y="4216400"/>
            <a:ext cx="224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Ping-pong</a:t>
            </a:r>
            <a:r>
              <a:rPr lang="zh-CN" altLang="en-US" dirty="0"/>
              <a:t>方式传输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>
          <a:xfrm>
            <a:off x="3935095" y="3618865"/>
            <a:ext cx="544830" cy="302260"/>
          </a:xfrm>
          <a:prstGeom prst="rightArrow">
            <a:avLst/>
          </a:prstGeom>
          <a:solidFill>
            <a:srgbClr val="E2D4F3"/>
          </a:solidFill>
          <a:ln>
            <a:solidFill>
              <a:srgbClr val="F7F3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8162175" y="2095856"/>
            <a:ext cx="544830" cy="302260"/>
          </a:xfrm>
          <a:prstGeom prst="rightArrow">
            <a:avLst/>
          </a:prstGeom>
          <a:solidFill>
            <a:srgbClr val="E2D4F3"/>
          </a:solidFill>
          <a:ln>
            <a:solidFill>
              <a:srgbClr val="F7F3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186688" y="189884"/>
            <a:ext cx="299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Mp3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解码及输出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4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4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44" grpId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bldLvl="0" animBg="1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1" y="189202"/>
            <a:ext cx="28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算法优化：加速前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084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12" name="矩形 11"/>
          <p:cNvSpPr/>
          <p:nvPr/>
        </p:nvSpPr>
        <p:spPr>
          <a:xfrm>
            <a:off x="4445953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44989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16" name="矩形 15"/>
          <p:cNvSpPr/>
          <p:nvPr/>
        </p:nvSpPr>
        <p:spPr>
          <a:xfrm>
            <a:off x="3195003" y="91376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17" name="文本框 16"/>
          <p:cNvSpPr txBox="1"/>
          <p:nvPr/>
        </p:nvSpPr>
        <p:spPr>
          <a:xfrm>
            <a:off x="2853373" y="87566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66073" y="130111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9898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20" name="矩形 19"/>
          <p:cNvSpPr/>
          <p:nvPr/>
        </p:nvSpPr>
        <p:spPr>
          <a:xfrm>
            <a:off x="1700848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2866073" y="17272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95003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23" name="矩形 22"/>
          <p:cNvSpPr/>
          <p:nvPr/>
        </p:nvSpPr>
        <p:spPr>
          <a:xfrm>
            <a:off x="4445953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26" name="文本框 25"/>
          <p:cNvSpPr txBox="1"/>
          <p:nvPr/>
        </p:nvSpPr>
        <p:spPr>
          <a:xfrm>
            <a:off x="2853373" y="21856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0084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444595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319500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31" name="矩形 30"/>
          <p:cNvSpPr/>
          <p:nvPr/>
        </p:nvSpPr>
        <p:spPr>
          <a:xfrm>
            <a:off x="44989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  <a:endParaRPr lang="en-US" altLang="zh-CN" sz="1600"/>
          </a:p>
        </p:txBody>
      </p:sp>
      <p:sp>
        <p:nvSpPr>
          <p:cNvPr id="32" name="文本框 31"/>
          <p:cNvSpPr txBox="1"/>
          <p:nvPr/>
        </p:nvSpPr>
        <p:spPr>
          <a:xfrm>
            <a:off x="2853373" y="259651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90663" y="3121660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36403" y="3121660"/>
            <a:ext cx="675005" cy="551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右大括号 36"/>
          <p:cNvSpPr/>
          <p:nvPr/>
        </p:nvSpPr>
        <p:spPr>
          <a:xfrm>
            <a:off x="5825808" y="1106170"/>
            <a:ext cx="2286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989003" y="229362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＝</a:t>
            </a: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340793" y="233235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  <a:endParaRPr lang="zh-CN" sz="1600"/>
          </a:p>
        </p:txBody>
      </p:sp>
      <p:sp>
        <p:nvSpPr>
          <p:cNvPr id="40" name="矩形 39"/>
          <p:cNvSpPr/>
          <p:nvPr/>
        </p:nvSpPr>
        <p:spPr>
          <a:xfrm>
            <a:off x="7591743" y="233172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低</a:t>
            </a:r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41" name="矩形 40"/>
          <p:cNvSpPr/>
          <p:nvPr/>
        </p:nvSpPr>
        <p:spPr>
          <a:xfrm>
            <a:off x="6314123" y="2265680"/>
            <a:ext cx="1295400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6693853" y="2934335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358573" y="343154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最后结果</a:t>
            </a:r>
            <a:endParaRPr lang="zh-CN" altLang="en-US" sz="1600"/>
          </a:p>
        </p:txBody>
      </p:sp>
      <p:sp>
        <p:nvSpPr>
          <p:cNvPr id="44" name="圆角矩形 43"/>
          <p:cNvSpPr/>
          <p:nvPr/>
        </p:nvSpPr>
        <p:spPr>
          <a:xfrm>
            <a:off x="414338" y="4157981"/>
            <a:ext cx="14090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位扩展为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195167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0508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accent1">
                    <a:lumMod val="75000"/>
                  </a:schemeClr>
                </a:solidFill>
              </a:rPr>
              <a:t>先乘法后累加</a:t>
            </a:r>
            <a:endParaRPr 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3873818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54310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accent1">
                    <a:lumMod val="75000"/>
                  </a:schemeClr>
                </a:solidFill>
              </a:rPr>
              <a:t>得到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位数据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582009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533833" y="4157981"/>
            <a:ext cx="14344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位得到结果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709" y="5474385"/>
            <a:ext cx="587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</a:t>
            </a:r>
            <a:r>
              <a:rPr lang="zh-CN" altLang="en-US" dirty="0" smtClean="0"/>
              <a:t>时间约</a:t>
            </a:r>
            <a:r>
              <a:rPr lang="en-US" altLang="zh-CN" dirty="0" smtClean="0"/>
              <a:t>32ms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状态无法</a:t>
            </a:r>
            <a:r>
              <a:rPr lang="zh-CN" altLang="en-US" dirty="0" smtClean="0"/>
              <a:t>调度。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 bldLvl="0" animBg="1"/>
      <p:bldP spid="15" grpId="0" bldLvl="0" animBg="1"/>
      <p:bldP spid="16" grpId="0" bldLvl="0" animBg="1"/>
      <p:bldP spid="17" grpId="0"/>
      <p:bldP spid="18" grpId="0"/>
      <p:bldP spid="19" grpId="0" bldLvl="0" animBg="1"/>
      <p:bldP spid="20" grpId="0" bldLvl="0" animBg="1"/>
      <p:bldP spid="21" grpId="0"/>
      <p:bldP spid="22" grpId="0" bldLvl="0" animBg="1"/>
      <p:bldP spid="23" grpId="0" bldLvl="0" animBg="1"/>
      <p:bldP spid="26" grpId="0"/>
      <p:bldP spid="27" grpId="0" bldLvl="0" animBg="1"/>
      <p:bldP spid="28" grpId="0" bldLvl="0" animBg="1"/>
      <p:bldP spid="29" grpId="0" bldLvl="0" animBg="1"/>
      <p:bldP spid="31" grpId="0" bldLvl="0" animBg="1"/>
      <p:bldP spid="32" grpId="0"/>
      <p:bldP spid="35" grpId="0"/>
      <p:bldP spid="35" grpId="1"/>
      <p:bldP spid="36" grpId="0"/>
      <p:bldP spid="36" grpId="1"/>
      <p:bldP spid="37" grpId="0" animBg="1"/>
      <p:bldP spid="38" grpId="0"/>
      <p:bldP spid="39" grpId="0" bldLvl="0" animBg="1"/>
      <p:bldP spid="40" grpId="0" bldLvl="0" animBg="1"/>
      <p:bldP spid="41" grpId="0" animBg="1"/>
      <p:bldP spid="42" grpId="0" animBg="1"/>
      <p:bldP spid="4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52400" y="762000"/>
            <a:ext cx="8661399" cy="3193864"/>
          </a:xfrm>
          <a:prstGeom prst="roundRect">
            <a:avLst/>
          </a:prstGeom>
          <a:solidFill>
            <a:srgbClr val="E2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51017" y="161473"/>
            <a:ext cx="373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DSP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指令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加速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87827" y="119608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  <a:endParaRPr lang="zh-CN" sz="1600"/>
          </a:p>
        </p:txBody>
      </p:sp>
      <p:sp>
        <p:nvSpPr>
          <p:cNvPr id="12" name="矩形 11"/>
          <p:cNvSpPr/>
          <p:nvPr/>
        </p:nvSpPr>
        <p:spPr>
          <a:xfrm>
            <a:off x="6550257" y="118973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17" name="文本框 16"/>
          <p:cNvSpPr txBox="1"/>
          <p:nvPr/>
        </p:nvSpPr>
        <p:spPr>
          <a:xfrm>
            <a:off x="6138777" y="1151634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538" y="1196084"/>
            <a:ext cx="1670050" cy="2857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ACC_H(32bits)</a:t>
            </a:r>
            <a:endParaRPr lang="en-US" sz="1600" dirty="0"/>
          </a:p>
        </p:txBody>
      </p:sp>
      <p:sp>
        <p:nvSpPr>
          <p:cNvPr id="40" name="矩形 39"/>
          <p:cNvSpPr/>
          <p:nvPr/>
        </p:nvSpPr>
        <p:spPr>
          <a:xfrm>
            <a:off x="2139547" y="1190369"/>
            <a:ext cx="161417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ACC_L</a:t>
            </a:r>
            <a:r>
              <a:rPr lang="zh-CN" altLang="en-US" sz="1600"/>
              <a:t>（</a:t>
            </a:r>
            <a:r>
              <a:rPr lang="en-US" altLang="zh-CN" sz="1600"/>
              <a:t>32bits)</a:t>
            </a:r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488782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  <a:endParaRPr lang="zh-CN" sz="1600"/>
          </a:p>
        </p:txBody>
      </p:sp>
      <p:sp>
        <p:nvSpPr>
          <p:cNvPr id="10" name="矩形 9"/>
          <p:cNvSpPr/>
          <p:nvPr/>
        </p:nvSpPr>
        <p:spPr>
          <a:xfrm>
            <a:off x="655025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6138777" y="1860929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8782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  <a:endParaRPr lang="zh-CN" sz="1600"/>
          </a:p>
        </p:txBody>
      </p:sp>
      <p:sp>
        <p:nvSpPr>
          <p:cNvPr id="18" name="矩形 17"/>
          <p:cNvSpPr/>
          <p:nvPr/>
        </p:nvSpPr>
        <p:spPr>
          <a:xfrm>
            <a:off x="655025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6138777" y="2575304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×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38777" y="3148709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8200" y="4146525"/>
            <a:ext cx="146685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直接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位数据乘法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2476617" y="4283050"/>
            <a:ext cx="791494" cy="2574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505401" y="4123512"/>
            <a:ext cx="174561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每组数据累加在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413776" y="4260037"/>
            <a:ext cx="926063" cy="2804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641781" y="4123512"/>
            <a:ext cx="167957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798" y="1113534"/>
            <a:ext cx="1620114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545336" y="2374137"/>
            <a:ext cx="1550926" cy="2540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48237" y="3361417"/>
            <a:ext cx="1590675" cy="36181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最后结果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-14463" y="5181600"/>
            <a:ext cx="4497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时间从</a:t>
            </a:r>
            <a:r>
              <a:rPr lang="zh-CN" altLang="en-US" dirty="0"/>
              <a:t>约32ms，降低到约19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多任务状态仍然无法调度。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18178" y="1049428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18178" y="1769549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18178" y="2527105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999" y="1102994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23417" y="117413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0999" y="1812642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921584" y="188378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0999" y="2565111"/>
            <a:ext cx="8280399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10009" y="263625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86599" y="187409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86599" y="265213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69852" y="3427956"/>
            <a:ext cx="273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MAC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指令替换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乘加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2" name="图表 51"/>
          <p:cNvGraphicFramePr/>
          <p:nvPr/>
        </p:nvGraphicFramePr>
        <p:xfrm>
          <a:off x="4592568" y="4540479"/>
          <a:ext cx="3560831" cy="235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ldLvl="0" animBg="1"/>
      <p:bldP spid="12" grpId="0" bldLvl="0" animBg="1"/>
      <p:bldP spid="17" grpId="0"/>
      <p:bldP spid="39" grpId="0" bldLvl="0" animBg="1"/>
      <p:bldP spid="40" grpId="0" bldLvl="0" animBg="1"/>
      <p:bldP spid="9" grpId="1" bldLvl="0" animBg="1"/>
      <p:bldP spid="10" grpId="0" bldLvl="0" animBg="1"/>
      <p:bldP spid="11" grpId="0"/>
      <p:bldP spid="14" grpId="1" bldLvl="0" animBg="1"/>
      <p:bldP spid="18" grpId="0" bldLvl="0" animBg="1"/>
      <p:bldP spid="19" grpId="0"/>
      <p:bldP spid="35" grpId="0"/>
      <p:bldP spid="35" grpId="1"/>
      <p:bldP spid="41" grpId="0" bldLvl="0" animBg="1"/>
      <p:bldP spid="42" grpId="0" bldLvl="0" animBg="1"/>
      <p:bldP spid="43" grpId="0" bldLvl="0" animBg="1"/>
      <p:bldP spid="27" grpId="0"/>
      <p:bldP spid="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81000" y="877570"/>
            <a:ext cx="3733800" cy="3610277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847590" y="137448"/>
            <a:ext cx="422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lang="zh-CN" sz="2400" dirty="0" smtClean="0">
                <a:solidFill>
                  <a:schemeClr val="accent1">
                    <a:lumMod val="75000"/>
                  </a:schemeClr>
                </a:solidFill>
              </a:rPr>
              <a:t>内</a:t>
            </a:r>
            <a:r>
              <a:rPr lang="zh-CN" sz="2400" dirty="0">
                <a:solidFill>
                  <a:schemeClr val="accent1">
                    <a:lumMod val="75000"/>
                  </a:schemeClr>
                </a:solidFill>
              </a:rPr>
              <a:t>联汇编深度优化</a:t>
            </a:r>
            <a:endParaRPr 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605" y="1154430"/>
            <a:ext cx="407929" cy="3641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r0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76605" y="1539211"/>
            <a:ext cx="406659" cy="367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76605" y="1933257"/>
            <a:ext cx="427990" cy="3774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776605" y="2297430"/>
            <a:ext cx="427990" cy="388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r7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776605" y="2692162"/>
            <a:ext cx="427990" cy="34186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r8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6605" y="3046382"/>
            <a:ext cx="427990" cy="36991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605" y="3410585"/>
            <a:ext cx="427990" cy="38057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r24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605" y="3781002"/>
            <a:ext cx="427990" cy="374364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r25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700" y="847725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  <a:endParaRPr lang="en-US" sz="1400" dirty="0">
              <a:solidFill>
                <a:srgbClr val="51288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47645" y="1154430"/>
            <a:ext cx="1089660" cy="30041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Memory</a:t>
            </a:r>
            <a:endParaRPr lang="en-US" altLang="zh-CN"/>
          </a:p>
        </p:txBody>
      </p:sp>
      <p:sp>
        <p:nvSpPr>
          <p:cNvPr id="19" name="上弧形箭头 18"/>
          <p:cNvSpPr/>
          <p:nvPr/>
        </p:nvSpPr>
        <p:spPr>
          <a:xfrm>
            <a:off x="1344295" y="1518603"/>
            <a:ext cx="1403350" cy="53848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下弧形箭头 19"/>
          <p:cNvSpPr/>
          <p:nvPr/>
        </p:nvSpPr>
        <p:spPr>
          <a:xfrm flipH="1">
            <a:off x="1283335" y="2131378"/>
            <a:ext cx="1405890" cy="50673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67020" y="1155393"/>
            <a:ext cx="403860" cy="391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r0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5367020" y="1574078"/>
            <a:ext cx="402590" cy="3328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5367020" y="1927543"/>
            <a:ext cx="402590" cy="354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r2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5367020" y="2306744"/>
            <a:ext cx="402590" cy="342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r3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5367020" y="2653824"/>
            <a:ext cx="402590" cy="355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5367020" y="3035933"/>
            <a:ext cx="402590" cy="336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5367020" y="3399701"/>
            <a:ext cx="402590" cy="391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r24</a:t>
            </a:r>
            <a:endParaRPr lang="en-US" altLang="zh-CN" sz="1200" dirty="0"/>
          </a:p>
        </p:txBody>
      </p:sp>
      <p:sp>
        <p:nvSpPr>
          <p:cNvPr id="29" name="矩形 28"/>
          <p:cNvSpPr/>
          <p:nvPr/>
        </p:nvSpPr>
        <p:spPr>
          <a:xfrm>
            <a:off x="5358129" y="3792687"/>
            <a:ext cx="411481" cy="365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r25</a:t>
            </a:r>
            <a:endParaRPr lang="en-US" altLang="zh-CN" sz="1200" dirty="0"/>
          </a:p>
        </p:txBody>
      </p:sp>
      <p:sp>
        <p:nvSpPr>
          <p:cNvPr id="30" name="矩形 29"/>
          <p:cNvSpPr/>
          <p:nvPr/>
        </p:nvSpPr>
        <p:spPr>
          <a:xfrm>
            <a:off x="7333991" y="1153309"/>
            <a:ext cx="1013460" cy="3005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Memory</a:t>
            </a:r>
            <a:endParaRPr lang="en-US" altLang="zh-CN"/>
          </a:p>
        </p:txBody>
      </p:sp>
      <p:sp>
        <p:nvSpPr>
          <p:cNvPr id="31" name="右箭头 30"/>
          <p:cNvSpPr/>
          <p:nvPr/>
        </p:nvSpPr>
        <p:spPr>
          <a:xfrm>
            <a:off x="6234171" y="1485583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0800000">
            <a:off x="6167120" y="3606640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203190" y="878533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  <a:endParaRPr lang="en-US" sz="1400" dirty="0">
              <a:solidFill>
                <a:srgbClr val="512886"/>
              </a:solidFill>
            </a:endParaRPr>
          </a:p>
        </p:txBody>
      </p:sp>
      <p:sp>
        <p:nvSpPr>
          <p:cNvPr id="2" name="左大括号 1"/>
          <p:cNvSpPr/>
          <p:nvPr/>
        </p:nvSpPr>
        <p:spPr>
          <a:xfrm rot="10800000">
            <a:off x="1340803" y="2670336"/>
            <a:ext cx="178752" cy="1485030"/>
          </a:xfrm>
          <a:prstGeom prst="leftBrace">
            <a:avLst>
              <a:gd name="adj1" fmla="val 8333"/>
              <a:gd name="adj2" fmla="val 49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04084" y="2750457"/>
            <a:ext cx="44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未参与解码</a:t>
            </a:r>
            <a:endParaRPr lang="zh-CN" altLang="en-US" dirty="0">
              <a:solidFill>
                <a:srgbClr val="512886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78070" y="847725"/>
            <a:ext cx="3953192" cy="3670930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4193540" y="2882424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163060" y="2548652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优化</a:t>
            </a:r>
            <a:endParaRPr lang="zh-CN" altLang="en-US" dirty="0">
              <a:solidFill>
                <a:srgbClr val="512886"/>
              </a:solidFill>
            </a:endParaRPr>
          </a:p>
        </p:txBody>
      </p:sp>
      <p:graphicFrame>
        <p:nvGraphicFramePr>
          <p:cNvPr id="39" name="图表 38"/>
          <p:cNvGraphicFramePr/>
          <p:nvPr/>
        </p:nvGraphicFramePr>
        <p:xfrm>
          <a:off x="4729105" y="4574365"/>
          <a:ext cx="3343390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7763" y="5092050"/>
            <a:ext cx="449756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时间降低到</a:t>
            </a:r>
            <a:r>
              <a:rPr lang="zh-CN" altLang="en-US" dirty="0"/>
              <a:t>约</a:t>
            </a:r>
            <a:r>
              <a:rPr lang="zh-CN" altLang="en-US" dirty="0" smtClean="0"/>
              <a:t>1</a:t>
            </a:r>
            <a:r>
              <a:rPr lang="en-US" altLang="zh-CN" dirty="0" smtClean="0"/>
              <a:t>8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多任务状态解码时间为约</a:t>
            </a:r>
            <a:r>
              <a:rPr lang="en-US" altLang="zh-CN" dirty="0" smtClean="0"/>
              <a:t>26ms</a:t>
            </a:r>
            <a:r>
              <a:rPr lang="zh-CN" altLang="en-US" dirty="0" smtClean="0"/>
              <a:t>，处于饱和状态。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40" grpId="0"/>
      <p:bldP spid="4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13225" y="112067"/>
            <a:ext cx="493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sz="2400" dirty="0" err="1" smtClean="0">
                <a:solidFill>
                  <a:schemeClr val="accent1">
                    <a:lumMod val="75000"/>
                  </a:schemeClr>
                </a:solidFill>
              </a:rPr>
              <a:t>使用</a:t>
            </a:r>
            <a:r>
              <a:rPr sz="2400" dirty="0" err="1">
                <a:solidFill>
                  <a:schemeClr val="accent1">
                    <a:lumMod val="75000"/>
                  </a:schemeClr>
                </a:solidFill>
              </a:rPr>
              <a:t>CCM减少存储时间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540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540" y="22294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62860" y="1048383"/>
            <a:ext cx="888365" cy="199453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直角上箭头 9"/>
          <p:cNvSpPr/>
          <p:nvPr/>
        </p:nvSpPr>
        <p:spPr>
          <a:xfrm rot="16200000">
            <a:off x="1506220" y="1484628"/>
            <a:ext cx="744855" cy="45021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上箭头 10"/>
          <p:cNvSpPr/>
          <p:nvPr/>
        </p:nvSpPr>
        <p:spPr>
          <a:xfrm rot="16200000" flipH="1">
            <a:off x="1499870" y="2159633"/>
            <a:ext cx="756920" cy="4495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103120" y="1931668"/>
            <a:ext cx="459740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9260" y="3435450"/>
            <a:ext cx="315912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/>
              <a:t>数据存储压力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取指，取数据所需周期长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流水线优势难发挥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42255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2255" y="2180588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3800" y="2010408"/>
            <a:ext cx="888365" cy="9823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43800" y="1048383"/>
            <a:ext cx="888365" cy="96202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CCM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左右箭头 17"/>
          <p:cNvSpPr/>
          <p:nvPr/>
        </p:nvSpPr>
        <p:spPr>
          <a:xfrm>
            <a:off x="6230620" y="141477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>
            <a:off x="6231255" y="238759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796" y="5278358"/>
            <a:ext cx="413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单任务状态运行时解码一帧所需时间降低到约</a:t>
            </a:r>
            <a:r>
              <a:rPr lang="en-US" altLang="zh-CN" dirty="0" smtClean="0"/>
              <a:t>14ms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状态解码</a:t>
            </a:r>
            <a:r>
              <a:rPr lang="zh-CN" altLang="en-US" dirty="0" smtClean="0"/>
              <a:t>时间为约</a:t>
            </a:r>
            <a:r>
              <a:rPr lang="en-US" altLang="zh-CN" dirty="0" smtClean="0"/>
              <a:t>18ms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21" name="圆角矩形 20"/>
          <p:cNvSpPr/>
          <p:nvPr/>
        </p:nvSpPr>
        <p:spPr>
          <a:xfrm>
            <a:off x="381000" y="877570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953000" y="846135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4243705" y="1918807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213225" y="1585035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优化</a:t>
            </a:r>
            <a:endParaRPr lang="zh-CN" altLang="en-US" dirty="0">
              <a:solidFill>
                <a:srgbClr val="512886"/>
              </a:solidFill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4046884" y="4534216"/>
          <a:ext cx="4367472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99720" y="1043940"/>
            <a:ext cx="4110990" cy="53467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网络电台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服务器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9085" y="2743200"/>
            <a:ext cx="4111625" cy="5505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iRhythm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34060" y="1578610"/>
            <a:ext cx="254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91540" y="1578610"/>
            <a:ext cx="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91540" y="184086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</a:t>
            </a:r>
            <a:r>
              <a:rPr lang="en-US" altLang="zh-CN"/>
              <a:t>ID</a:t>
            </a:r>
            <a:r>
              <a:rPr lang="zh-CN" altLang="en-US"/>
              <a:t>号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310130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82395" y="1971675"/>
            <a:ext cx="92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“POST”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75865" y="1573530"/>
            <a:ext cx="635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5618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歌曲信息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749675" y="1578610"/>
            <a:ext cx="889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015615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94843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歌曲文件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942715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0" y="1472564"/>
            <a:ext cx="2240915" cy="18954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65" y="1412240"/>
            <a:ext cx="2098040" cy="1955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22910" y="3859530"/>
            <a:ext cx="93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“GET”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3774440"/>
            <a:ext cx="7517765" cy="6489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9085" y="4984750"/>
            <a:ext cx="104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“POST”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95" y="4984750"/>
            <a:ext cx="7634605" cy="6737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842192" y="827405"/>
            <a:ext cx="114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</a:t>
            </a:r>
            <a:r>
              <a:rPr lang="en-US" altLang="zh-CN" dirty="0"/>
              <a:t>ID</a:t>
            </a:r>
            <a:r>
              <a:rPr lang="zh-CN" altLang="en-US" dirty="0"/>
              <a:t>号：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80860" y="827405"/>
            <a:ext cx="121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歌曲信息：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7486332" y="175337"/>
            <a:ext cx="142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音乐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爬虫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  <p:bldP spid="18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  <a:endParaRPr lang="zh-CN" altLang="en-US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</a:rPr>
              <a:t>总结展望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05</a:t>
            </a:r>
            <a:r>
              <a:rPr lang="zh-CN" altLang="en-US" dirty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9580" y="2454910"/>
            <a:ext cx="8229600" cy="514350"/>
          </a:xfrm>
        </p:spPr>
        <p:txBody>
          <a:bodyPr/>
          <a:lstStyle/>
          <a:p>
            <a:pPr algn="ctr"/>
            <a:r>
              <a:rPr lang="zh-CN" altLang="en-US" sz="2400" dirty="0"/>
              <a:t>基于</a:t>
            </a:r>
            <a:r>
              <a:rPr lang="en-US" sz="2400" dirty="0"/>
              <a:t>ARC EM Starter Kit</a:t>
            </a:r>
            <a:r>
              <a:rPr lang="zh-CN" altLang="en-US" sz="2400" dirty="0"/>
              <a:t>的iRhythm</a:t>
            </a:r>
            <a:r>
              <a:rPr lang="zh-CN" altLang="en-US" sz="2400" dirty="0" smtClean="0"/>
              <a:t>网络音响</a:t>
            </a:r>
            <a:endParaRPr lang="zh-CN" alt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李锐戈   吴曦   马志朋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总结与展望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4146550"/>
            <a:ext cx="1811020" cy="16725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40560" y="4660265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90" y="4146550"/>
            <a:ext cx="2213610" cy="16725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75505" y="4660265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4128770"/>
            <a:ext cx="1320165" cy="16903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12890" y="4660265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l="25151" t="-1985" r="-7778" b="2647"/>
          <a:stretch>
            <a:fillRect/>
          </a:stretch>
        </p:blipFill>
        <p:spPr>
          <a:xfrm>
            <a:off x="7282815" y="4004310"/>
            <a:ext cx="1645920" cy="17157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75920" y="5819140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iRhythm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500" y="5819140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32095" y="5819140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m4a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解码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03415" y="5819140"/>
            <a:ext cx="1752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完美智能音箱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六边形 27"/>
          <p:cNvSpPr/>
          <p:nvPr/>
        </p:nvSpPr>
        <p:spPr>
          <a:xfrm>
            <a:off x="511810" y="1757680"/>
            <a:ext cx="1176655" cy="1026160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441450" y="1219200"/>
            <a:ext cx="844550" cy="53848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4" idx="1"/>
          </p:cNvCxnSpPr>
          <p:nvPr/>
        </p:nvCxnSpPr>
        <p:spPr>
          <a:xfrm>
            <a:off x="1643380" y="2271395"/>
            <a:ext cx="643255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441450" y="2783840"/>
            <a:ext cx="844550" cy="49276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286000" y="830580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286000" y="830580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86635" y="1864995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286635" y="2879090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286635" y="1864995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音频输出接口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86635" y="2887980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难点与克服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50285" y="1219200"/>
            <a:ext cx="306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可播放网络音乐与本地音乐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857500" y="2271395"/>
            <a:ext cx="4739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使用外置</a:t>
            </a:r>
            <a:r>
              <a:rPr lang="en-US" altLang="zh-CN"/>
              <a:t>FPGA</a:t>
            </a:r>
            <a:r>
              <a:rPr lang="zh-CN" altLang="en-US"/>
              <a:t>芯片将</a:t>
            </a:r>
            <a:r>
              <a:rPr lang="en-US" altLang="zh-CN"/>
              <a:t>SPI</a:t>
            </a:r>
            <a:r>
              <a:rPr lang="zh-CN" altLang="en-US"/>
              <a:t>转换为</a:t>
            </a:r>
            <a:r>
              <a:rPr lang="en-US" altLang="zh-CN"/>
              <a:t>I2S</a:t>
            </a:r>
            <a:r>
              <a:rPr lang="zh-CN" altLang="en-US"/>
              <a:t>音频输出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610485" y="3244850"/>
            <a:ext cx="528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降低主频使用</a:t>
            </a:r>
            <a:r>
              <a:rPr lang="en-US" altLang="zh-CN"/>
              <a:t>DSP</a:t>
            </a:r>
            <a:r>
              <a:rPr lang="zh-CN" altLang="en-US"/>
              <a:t>库，任务调度合理实现所需功能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779" y="29718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latin typeface="Calibri" panose="020F0502020204030204" charset="0"/>
              </a:rPr>
              <a:t>  谢 谢！</a:t>
            </a:r>
            <a:endParaRPr lang="en-US" sz="5000" b="1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</a:pP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项目概述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247650" y="1167765"/>
          <a:ext cx="496697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/>
                <a:gridCol w="35382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产品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成本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小豹</a:t>
                      </a:r>
                      <a:r>
                        <a:rPr lang="en-US" altLang="zh-CN"/>
                        <a:t>AI</a:t>
                      </a:r>
                      <a:r>
                        <a:rPr lang="zh-CN" altLang="en-US"/>
                        <a:t>音箱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核</a:t>
                      </a:r>
                      <a:r>
                        <a:rPr lang="en-US" altLang="zh-CN"/>
                        <a:t>Cortex-A7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/>
                        <a:t>主频</a:t>
                      </a:r>
                      <a:r>
                        <a:rPr lang="en-US" altLang="zh-CN"/>
                        <a:t>1.5GHz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天猫精灵</a:t>
                      </a:r>
                      <a:r>
                        <a:rPr lang="en-US" altLang="zh-CN"/>
                        <a:t>M1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4</a:t>
                      </a:r>
                      <a:r>
                        <a:rPr lang="zh-CN" altLang="en-US" sz="1800">
                          <a:sym typeface="+mn-ea"/>
                        </a:rPr>
                        <a:t>核</a:t>
                      </a:r>
                      <a:r>
                        <a:rPr lang="en-US" altLang="zh-CN" sz="1800">
                          <a:sym typeface="+mn-ea"/>
                        </a:rPr>
                        <a:t>Cortex-A53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NEON</a:t>
                      </a:r>
                      <a:r>
                        <a:rPr lang="zh-CN" altLang="en-US" sz="1800">
                          <a:sym typeface="+mn-ea"/>
                        </a:rPr>
                        <a:t>处理单元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亚马逊</a:t>
                      </a:r>
                      <a:r>
                        <a:rPr lang="en-US" altLang="zh-CN"/>
                        <a:t>echo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OMAP3+Cortex-A8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小爱</a:t>
                      </a:r>
                      <a:r>
                        <a:rPr lang="en-US" altLang="zh-CN"/>
                        <a:t>mini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核</a:t>
                      </a:r>
                      <a:r>
                        <a:rPr lang="en-US" altLang="zh-CN"/>
                        <a:t>Cortex-A7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/>
                        <a:t>主频</a:t>
                      </a:r>
                      <a:r>
                        <a:rPr lang="en-US" altLang="zh-CN"/>
                        <a:t>1.2GHz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小爱同学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64</a:t>
                      </a:r>
                      <a:r>
                        <a:rPr lang="zh-CN" altLang="en-US"/>
                        <a:t>位</a:t>
                      </a:r>
                      <a:r>
                        <a:rPr lang="en-US" altLang="zh-CN"/>
                        <a:t>Cortex-A53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4</a:t>
                      </a:r>
                      <a:r>
                        <a:rPr lang="zh-CN" altLang="en-US"/>
                        <a:t>核</a:t>
                      </a:r>
                      <a:r>
                        <a:rPr lang="en-US" altLang="zh-CN"/>
                        <a:t>1.2GHz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iRhythm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单核</a:t>
                      </a:r>
                      <a:r>
                        <a:rPr lang="en-US" altLang="zh-CN"/>
                        <a:t>ARC em_7d</a:t>
                      </a:r>
                      <a:r>
                        <a:rPr lang="zh-CN" altLang="en-US"/>
                        <a:t>，主频</a:t>
                      </a:r>
                      <a:r>
                        <a:rPr lang="en-US" altLang="zh-CN"/>
                        <a:t>25MHz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 flipV="1">
            <a:off x="5214620" y="3003550"/>
            <a:ext cx="3395980" cy="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54320" y="1332865"/>
            <a:ext cx="228600" cy="1670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74055" y="996315"/>
            <a:ext cx="228600" cy="200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91580" y="1236980"/>
            <a:ext cx="228600" cy="1766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803390" y="1630680"/>
            <a:ext cx="228600" cy="1372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380605" y="1171575"/>
            <a:ext cx="228600" cy="1831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889875" y="2675255"/>
            <a:ext cx="228600" cy="328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2" idx="0"/>
            <a:endCxn id="24" idx="0"/>
          </p:cNvCxnSpPr>
          <p:nvPr/>
        </p:nvCxnSpPr>
        <p:spPr>
          <a:xfrm flipV="1">
            <a:off x="5468620" y="996315"/>
            <a:ext cx="419735" cy="33655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0"/>
            <a:endCxn id="25" idx="0"/>
          </p:cNvCxnSpPr>
          <p:nvPr/>
        </p:nvCxnSpPr>
        <p:spPr>
          <a:xfrm>
            <a:off x="5888355" y="996315"/>
            <a:ext cx="517525" cy="24066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5" idx="0"/>
            <a:endCxn id="26" idx="0"/>
          </p:cNvCxnSpPr>
          <p:nvPr/>
        </p:nvCxnSpPr>
        <p:spPr>
          <a:xfrm>
            <a:off x="6405880" y="1236980"/>
            <a:ext cx="511810" cy="39370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6" idx="0"/>
            <a:endCxn id="27" idx="0"/>
          </p:cNvCxnSpPr>
          <p:nvPr/>
        </p:nvCxnSpPr>
        <p:spPr>
          <a:xfrm flipV="1">
            <a:off x="6917690" y="1171575"/>
            <a:ext cx="577215" cy="45910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7" idx="0"/>
            <a:endCxn id="28" idx="0"/>
          </p:cNvCxnSpPr>
          <p:nvPr/>
        </p:nvCxnSpPr>
        <p:spPr>
          <a:xfrm>
            <a:off x="7494905" y="1171575"/>
            <a:ext cx="509270" cy="150368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272405" y="3052445"/>
            <a:ext cx="392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小豹</a:t>
            </a:r>
            <a:endParaRPr lang="zh-CN" altLang="en-US" sz="1400"/>
          </a:p>
        </p:txBody>
      </p:sp>
      <p:sp>
        <p:nvSpPr>
          <p:cNvPr id="35" name="文本框 34"/>
          <p:cNvSpPr txBox="1"/>
          <p:nvPr/>
        </p:nvSpPr>
        <p:spPr>
          <a:xfrm>
            <a:off x="5719445" y="3052445"/>
            <a:ext cx="337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天猫</a:t>
            </a:r>
            <a:endParaRPr lang="zh-CN" altLang="en-US" sz="1400"/>
          </a:p>
        </p:txBody>
      </p:sp>
      <p:sp>
        <p:nvSpPr>
          <p:cNvPr id="36" name="文本框 35"/>
          <p:cNvSpPr txBox="1"/>
          <p:nvPr/>
        </p:nvSpPr>
        <p:spPr>
          <a:xfrm>
            <a:off x="6206490" y="3052445"/>
            <a:ext cx="3987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亚马逊</a:t>
            </a:r>
            <a:endParaRPr lang="zh-CN" altLang="en-US" sz="1400"/>
          </a:p>
        </p:txBody>
      </p:sp>
      <p:sp>
        <p:nvSpPr>
          <p:cNvPr id="37" name="文本框 36"/>
          <p:cNvSpPr txBox="1"/>
          <p:nvPr/>
        </p:nvSpPr>
        <p:spPr>
          <a:xfrm>
            <a:off x="6644005" y="3052445"/>
            <a:ext cx="547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小爱</a:t>
            </a:r>
            <a:r>
              <a:rPr lang="en-US" altLang="zh-CN" sz="1400"/>
              <a:t>mini</a:t>
            </a:r>
            <a:endParaRPr lang="en-US" altLang="zh-CN" sz="1400"/>
          </a:p>
        </p:txBody>
      </p:sp>
      <p:sp>
        <p:nvSpPr>
          <p:cNvPr id="38" name="文本框 37"/>
          <p:cNvSpPr txBox="1"/>
          <p:nvPr/>
        </p:nvSpPr>
        <p:spPr>
          <a:xfrm>
            <a:off x="7299325" y="3052445"/>
            <a:ext cx="3917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小爱同学</a:t>
            </a:r>
            <a:endParaRPr lang="en-US" altLang="zh-CN" sz="1400"/>
          </a:p>
        </p:txBody>
      </p:sp>
      <p:sp>
        <p:nvSpPr>
          <p:cNvPr id="39" name="文本框 38"/>
          <p:cNvSpPr txBox="1"/>
          <p:nvPr/>
        </p:nvSpPr>
        <p:spPr>
          <a:xfrm>
            <a:off x="7691120" y="3052445"/>
            <a:ext cx="884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iRhythm</a:t>
            </a:r>
            <a:endParaRPr lang="en-US" sz="140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120" y="4392259"/>
            <a:ext cx="1503045" cy="5581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60" y="5168229"/>
            <a:ext cx="1071880" cy="806450"/>
          </a:xfrm>
          <a:prstGeom prst="rect">
            <a:avLst/>
          </a:prstGeom>
        </p:spPr>
      </p:pic>
      <p:sp>
        <p:nvSpPr>
          <p:cNvPr id="43" name="左右箭头 42"/>
          <p:cNvSpPr/>
          <p:nvPr/>
        </p:nvSpPr>
        <p:spPr>
          <a:xfrm>
            <a:off x="3860800" y="5427345"/>
            <a:ext cx="2027555" cy="2882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39" y="4459991"/>
            <a:ext cx="1697737" cy="1623801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 rot="16200000">
            <a:off x="4801870" y="3863975"/>
            <a:ext cx="144145" cy="2028190"/>
          </a:xfrm>
          <a:prstGeom prst="downArrow">
            <a:avLst>
              <a:gd name="adj1" fmla="val 3876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480560" y="5715599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484370" y="4950424"/>
            <a:ext cx="66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抓取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484370" y="4159792"/>
            <a:ext cx="66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/>
              <a:t>解码播放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200785" y="4005580"/>
            <a:ext cx="6802755" cy="24714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80185" y="3964305"/>
            <a:ext cx="576580" cy="25533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D1B2E8">
                <a:alpha val="100000"/>
              </a:srgbClr>
            </a:outerShdw>
          </a:effectLst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</a:rPr>
              <a:t>智能音箱重要功能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</a:rPr>
              <a:t>难点与创新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53870" y="14478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905000" y="1524000"/>
            <a:ext cx="198120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70325" y="1524000"/>
            <a:ext cx="0" cy="441960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742055" y="19488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>
            <a:off x="3816028" y="20091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740785" y="3395345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3815715" y="34569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41420" y="491172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3815715" y="497268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2364740" y="852170"/>
            <a:ext cx="1161415" cy="888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难点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268000" y="1850390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资源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268000" y="3297237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速度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268000" y="4813300"/>
            <a:ext cx="1061720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协议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096385" y="135509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网络音频的获取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096385" y="2802890"/>
            <a:ext cx="1447800" cy="1447800"/>
          </a:xfrm>
          <a:prstGeom prst="ellipse">
            <a:avLst/>
          </a:prstGeom>
          <a:solidFill>
            <a:srgbClr val="9A6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音频数据解码加速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96385" y="425069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EMSK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I2S</a:t>
            </a:r>
            <a:r>
              <a:rPr lang="zh-CN" altLang="en-US" dirty="0" smtClean="0"/>
              <a:t>外设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802630" y="154051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/>
              <a:t>版权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/>
              <a:t>网络相应的不确定性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802630" y="2856423"/>
            <a:ext cx="325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高度压缩数据的解析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主频只有</a:t>
            </a:r>
            <a:r>
              <a:rPr lang="en-US" altLang="zh-CN" dirty="0" smtClean="0"/>
              <a:t>25MHz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GNU</a:t>
            </a:r>
            <a:r>
              <a:rPr lang="zh-CN" altLang="en-US" dirty="0"/>
              <a:t>不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ARC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库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800724" y="4902200"/>
            <a:ext cx="31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smtClean="0"/>
              <a:t>SPI-I2S</a:t>
            </a:r>
            <a:r>
              <a:rPr lang="zh-CN" altLang="en-US" dirty="0"/>
              <a:t>的</a:t>
            </a:r>
            <a:r>
              <a:rPr lang="zh-CN" altLang="en-US" dirty="0" smtClean="0"/>
              <a:t>转换电路自制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47565" y="914400"/>
            <a:ext cx="0" cy="44958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518025" y="1405890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4587875" y="5410200"/>
            <a:ext cx="1030605" cy="63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创新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4588408" y="14668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518025" y="2853690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4587875" y="29146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518025" y="42475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4587875" y="430847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944495" y="86360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ARC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DSP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指令集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944495" y="2311400"/>
            <a:ext cx="1447800" cy="1447800"/>
          </a:xfrm>
          <a:prstGeom prst="ellipse">
            <a:avLst/>
          </a:prstGeom>
          <a:solidFill>
            <a:srgbClr val="BF9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海量网络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音乐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44495" y="375920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音频功率放大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6855460" y="53340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26034" y="5410200"/>
            <a:ext cx="222948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278755" y="13074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指令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78755" y="27552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乐库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336540" y="414972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音量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1785" y="112649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 dirty="0"/>
              <a:t>DSP</a:t>
            </a:r>
            <a:r>
              <a:rPr lang="zh-CN" altLang="en-US" dirty="0"/>
              <a:t>指令加速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深度优化解码代码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11785" y="2844165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多个网络电台资源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38150" y="4298950"/>
            <a:ext cx="216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功放调节音量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听觉效果好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  <a:endParaRPr lang="zh-CN" altLang="en-US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</a:rPr>
              <a:t>设计实现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</Words>
  <Application>WPS 演示</Application>
  <PresentationFormat>全屏显示(4:3)</PresentationFormat>
  <Paragraphs>555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Arial Black</vt:lpstr>
      <vt:lpstr>微软雅黑</vt:lpstr>
      <vt:lpstr>Wingdings</vt:lpstr>
      <vt:lpstr>Arial Unicode MS</vt:lpstr>
      <vt:lpstr>黑体</vt:lpstr>
      <vt:lpstr>Calibri</vt:lpstr>
      <vt:lpstr>1_Synopsys Default Template</vt:lpstr>
      <vt:lpstr>PowerPoint 演示文稿</vt:lpstr>
      <vt:lpstr>基于ARC EM Starter Kit的iRhythm网络音响</vt:lpstr>
      <vt:lpstr>Agenda</vt:lpstr>
      <vt:lpstr>Agenda</vt:lpstr>
      <vt:lpstr>项目概述</vt:lpstr>
      <vt:lpstr>Agenda</vt:lpstr>
      <vt:lpstr>难点与创新</vt:lpstr>
      <vt:lpstr>难点与创新</vt:lpstr>
      <vt:lpstr>Agenda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Agenda</vt:lpstr>
      <vt:lpstr>总结与展望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吴曦</cp:lastModifiedBy>
  <cp:revision>264</cp:revision>
  <dcterms:created xsi:type="dcterms:W3CDTF">2006-08-16T00:00:00Z</dcterms:created>
  <dcterms:modified xsi:type="dcterms:W3CDTF">2018-05-27T14:00:39Z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